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8" r:id="rId7"/>
    <p:sldId id="269" r:id="rId8"/>
    <p:sldId id="267" r:id="rId9"/>
    <p:sldId id="264" r:id="rId10"/>
    <p:sldId id="265" r:id="rId11"/>
    <p:sldId id="27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7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7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0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2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4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9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2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2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3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7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A612-52E2-4B02-9C55-F0F56DA43CA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BEE7-A769-48F7-B232-455A70FE1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sultant.ru/document/cons_doc_LAW_49288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9288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29823" t="11401" r="30732" b="319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1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594600" y="153939"/>
            <a:ext cx="4356100" cy="1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700" y="397085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подачи и рассмотрения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апелляций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1037" t="47778" r="34329" b="39678"/>
          <a:stretch/>
        </p:blipFill>
        <p:spPr bwMode="auto">
          <a:xfrm>
            <a:off x="230414" y="2131947"/>
            <a:ext cx="5649686" cy="1069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31268" t="38235" r="33741" b="53071"/>
          <a:stretch/>
        </p:blipFill>
        <p:spPr bwMode="auto">
          <a:xfrm>
            <a:off x="6301014" y="2131947"/>
            <a:ext cx="5649686" cy="1069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4150" y="1480601"/>
            <a:ext cx="3937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Подача апелляции: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3700" y="3482536"/>
            <a:ext cx="11557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59460" algn="l"/>
              </a:tabLst>
            </a:pPr>
            <a:r>
              <a:rPr lang="ru-RU" dirty="0" smtClean="0"/>
              <a:t>.</a:t>
            </a:r>
            <a:endParaRPr lang="ru-RU" dirty="0"/>
          </a:p>
          <a:p>
            <a:pPr lvl="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59460" algn="l"/>
              </a:tabLst>
            </a:pPr>
            <a:endParaRPr lang="ru-RU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14" y="3351036"/>
            <a:ext cx="11720286" cy="17979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tabLst>
                <a:tab pos="759460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комиссия не рассматривает апелляции </a:t>
            </a:r>
          </a:p>
          <a:p>
            <a:pPr marL="285750" lvl="0" indent="-28575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tabLst>
                <a:tab pos="7594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вопросам содержания и структуры заданий по учебным предметам, </a:t>
            </a:r>
          </a:p>
          <a:p>
            <a:pPr marL="285750" lvl="0" indent="-28575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tabLst>
                <a:tab pos="7594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оцениванием результатов выполнения заданий КИМ с кратким ответом, </a:t>
            </a:r>
          </a:p>
          <a:p>
            <a:pPr marL="285750" lvl="0" indent="-28575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tabLst>
                <a:tab pos="7594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нарушением участником ГИА требований Порядка, </a:t>
            </a:r>
          </a:p>
          <a:p>
            <a:pPr marL="285750" lvl="0" indent="-285750" algn="ctr">
              <a:lnSpc>
                <a:spcPts val="187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  <a:tabLst>
                <a:tab pos="7594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неправильным заполнением бланков и дополнительных бланков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pPr algn="ctr">
              <a:lnSpc>
                <a:spcPts val="1870"/>
              </a:lnSpc>
              <a:buClr>
                <a:srgbClr val="000000"/>
              </a:buClr>
              <a:buSzPts val="1400"/>
              <a:tabLst>
                <a:tab pos="7594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Апелляционная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рассматривает записи в черновиках и на КИМ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материалов апелляции о несогласии с выставленными баллами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414" y="5280464"/>
            <a:ext cx="11720286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По результатам рассмотрения апелляции о несогласии с выставленными баллами апелляционная комиссия принимает решение одно из решений: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об отклонении </a:t>
            </a:r>
            <a:r>
              <a:rPr lang="ru-RU" b="1" dirty="0" smtClean="0">
                <a:solidFill>
                  <a:srgbClr val="FF0000"/>
                </a:solidFill>
              </a:rPr>
              <a:t>апелляции;           об </a:t>
            </a:r>
            <a:r>
              <a:rPr lang="ru-RU" b="1" dirty="0">
                <a:solidFill>
                  <a:srgbClr val="FF0000"/>
                </a:solidFill>
              </a:rPr>
              <a:t>удовлетворении апелляции.</a:t>
            </a:r>
          </a:p>
          <a:p>
            <a:pPr algn="ctr"/>
            <a:r>
              <a:rPr lang="ru-RU" dirty="0"/>
              <a:t>При удовлетворении апелляции количество ранее выставленных первичных баллов может измениться как в сторону увеличения, так и в сторону уменьшения либо не измениться в </a:t>
            </a:r>
            <a:r>
              <a:rPr lang="ru-RU" dirty="0" smtClean="0"/>
              <a:t>целом!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25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594600" y="153939"/>
            <a:ext cx="4356100" cy="1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700" y="311130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подачи и рассмотрения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апелляций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2044700"/>
            <a:ext cx="492443" cy="39703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ОСНОВНОЙ  ПЕРИОД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45964"/>
              </p:ext>
            </p:extLst>
          </p:nvPr>
        </p:nvGraphicFramePr>
        <p:xfrm>
          <a:off x="873442" y="1406755"/>
          <a:ext cx="11166158" cy="530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5058"/>
                <a:gridCol w="1395945"/>
                <a:gridCol w="2159535"/>
                <a:gridCol w="1969020"/>
                <a:gridCol w="2006600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Экзамен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(ОГЭ/ГВЭ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Дата экзамена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Официальный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день </a:t>
                      </a:r>
                      <a:r>
                        <a:rPr lang="ru-RU" sz="1200" spc="0" dirty="0">
                          <a:effectLst/>
                        </a:rPr>
                        <a:t>объявления результатов ГИА-9 на региональном уровне (не позднее указанной даты)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Прием апелляций о несогласии с выставленными баллами (не позднее указанной даты)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Завершение рассмотрения апелляций о </a:t>
                      </a:r>
                      <a:r>
                        <a:rPr lang="ru-RU" sz="1200" spc="0" dirty="0" smtClean="0">
                          <a:effectLst/>
                        </a:rPr>
                        <a:t>несогласии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с </a:t>
                      </a:r>
                      <a:r>
                        <a:rPr lang="ru-RU" sz="1200" spc="0" dirty="0">
                          <a:effectLst/>
                        </a:rPr>
                        <a:t>выставленными баллами (не позднее указанной даты)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Иностранные языки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21.05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04.06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06.06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16.06.(пн)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Иностранные языки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22.05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04.06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06.06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16.06.(пн)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Биология, Информатика, Обществознание, 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26.05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10.06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16.06(пн)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20.06.(пт)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152400" algn="l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География, История, Физика, 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29.05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11.06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17.06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23.06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03.06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18.06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20.06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26.06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География, Информатика, Обществознание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06.06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19.06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23.06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27.06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09.06 (</a:t>
                      </a:r>
                      <a:r>
                        <a:rPr lang="ru-RU" sz="1200" spc="0" dirty="0" err="1">
                          <a:effectLst/>
                        </a:rPr>
                        <a:t>пн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24.06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26.06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02.07 (ср)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Биология, Информатика, Литература, </a:t>
                      </a:r>
                      <a:r>
                        <a:rPr lang="ru-RU" sz="1200" spc="0" dirty="0" smtClean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16.06 (</a:t>
                      </a:r>
                      <a:r>
                        <a:rPr lang="ru-RU" sz="1200" spc="0" dirty="0" err="1">
                          <a:effectLst/>
                        </a:rPr>
                        <a:t>пн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01.07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03.07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09.07 (ср)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effectLst/>
                        </a:rPr>
                        <a:t>Резерв </a:t>
                      </a:r>
                      <a:r>
                        <a:rPr lang="ru-RU" sz="1200" spc="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26.06 (</a:t>
                      </a:r>
                      <a:r>
                        <a:rPr lang="ru-RU" sz="1200" spc="0" dirty="0" err="1">
                          <a:effectLst/>
                        </a:rPr>
                        <a:t>чт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04.07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08.07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14.07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 (кроме Русского языка и Математики)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27.06 (</a:t>
                      </a:r>
                      <a:r>
                        <a:rPr lang="ru-RU" sz="1200" spc="0" dirty="0" err="1">
                          <a:effectLst/>
                        </a:rPr>
                        <a:t>пт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07.07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09.07 (ср)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15.07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 (кроме Русского языка и Математики)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28.06 (</a:t>
                      </a:r>
                      <a:r>
                        <a:rPr lang="ru-RU" sz="1200" spc="0" dirty="0" err="1">
                          <a:effectLst/>
                        </a:rPr>
                        <a:t>сб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08.07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10.07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16.07 (ср)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30.06 (</a:t>
                      </a:r>
                      <a:r>
                        <a:rPr lang="ru-RU" sz="1200" spc="0" dirty="0" err="1">
                          <a:effectLst/>
                        </a:rPr>
                        <a:t>пн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09.07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11.07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17.07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01.07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09.07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11.07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17.07 (</a:t>
                      </a:r>
                      <a:r>
                        <a:rPr lang="ru-RU" sz="1200" spc="0" dirty="0" err="1">
                          <a:effectLst/>
                        </a:rPr>
                        <a:t>чт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02.07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10.07 (</a:t>
                      </a:r>
                      <a:r>
                        <a:rPr lang="ru-RU" sz="1200" spc="0" dirty="0" err="1">
                          <a:effectLst/>
                        </a:rPr>
                        <a:t>чт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14.07 (</a:t>
                      </a:r>
                      <a:r>
                        <a:rPr lang="ru-RU" sz="1200" spc="0" dirty="0" err="1">
                          <a:effectLst/>
                        </a:rPr>
                        <a:t>пн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18.07 (</a:t>
                      </a:r>
                      <a:r>
                        <a:rPr lang="ru-RU" sz="1200" spc="0" dirty="0" err="1">
                          <a:effectLst/>
                        </a:rPr>
                        <a:t>пт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83" marR="20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594600" y="153939"/>
            <a:ext cx="4356100" cy="1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2516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информирования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400300"/>
            <a:ext cx="492443" cy="39703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ДОПОЛНИТЕЛЬНЫЙ  ПЕРИОД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67134"/>
              </p:ext>
            </p:extLst>
          </p:nvPr>
        </p:nvGraphicFramePr>
        <p:xfrm>
          <a:off x="990600" y="1594669"/>
          <a:ext cx="10960100" cy="5023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/>
                <a:gridCol w="1524000"/>
                <a:gridCol w="2019300"/>
                <a:gridCol w="2336800"/>
                <a:gridCol w="2260600"/>
              </a:tblGrid>
              <a:tr h="1148531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Экзамен</a:t>
                      </a:r>
                      <a:r>
                        <a:rPr lang="ru-RU" sz="1400" spc="0" baseline="0" dirty="0" smtClean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(ОГЭ/ГВЭ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Дата экзамена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Официальный</a:t>
                      </a:r>
                      <a:r>
                        <a:rPr lang="ru-RU" sz="1400" spc="0" baseline="0" dirty="0" smtClean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день </a:t>
                      </a:r>
                      <a:r>
                        <a:rPr lang="ru-RU" sz="1400" spc="0" dirty="0">
                          <a:effectLst/>
                        </a:rPr>
                        <a:t>объявления результатов ГИА-9 на региональном уровне (не позднее указанной даты)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Прием апелляций о несогласии с выставленными баллами (не позднее указанной даты)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Завершение рассмотрения апелляций о </a:t>
                      </a:r>
                      <a:r>
                        <a:rPr lang="ru-RU" sz="1400" spc="0" dirty="0" smtClean="0">
                          <a:effectLst/>
                        </a:rPr>
                        <a:t>несогласии</a:t>
                      </a:r>
                      <a:r>
                        <a:rPr lang="ru-RU" sz="1400" spc="0" baseline="0" dirty="0" smtClean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с </a:t>
                      </a:r>
                      <a:r>
                        <a:rPr lang="ru-RU" sz="1400" spc="0" dirty="0">
                          <a:effectLst/>
                        </a:rPr>
                        <a:t>выставленными баллами (не позднее указанной даты)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02.09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10.09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12.09 (пт)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18.09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05.09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15.09 (пн)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17.09 (ср)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23.09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История, Физика, Биология, География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09.09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17.09 </a:t>
                      </a:r>
                      <a:r>
                        <a:rPr lang="en-US" sz="1400" spc="0" dirty="0">
                          <a:effectLst/>
                        </a:rPr>
                        <a:t>(</a:t>
                      </a:r>
                      <a:r>
                        <a:rPr lang="en-US" sz="1400" spc="0" dirty="0" err="1">
                          <a:effectLst/>
                        </a:rPr>
                        <a:t>cp</a:t>
                      </a:r>
                      <a:r>
                        <a:rPr lang="en-US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19.09 (пт)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25.09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Обществознание, Химия, Литература, Информатика, Иностранные языки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12.09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22.09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24.09 (ср)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30.09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effectLst/>
                        </a:rPr>
                        <a:t>Резерв </a:t>
                      </a:r>
                      <a:r>
                        <a:rPr lang="ru-RU" sz="1400" spc="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17.09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25.09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29.09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03.10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400"/>
                        </a:spcAft>
                      </a:pPr>
                      <a:r>
                        <a:rPr lang="ru-RU" sz="14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4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18.09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26.09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30.09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06.10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8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 По </a:t>
                      </a: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всем учебным предметам (кроме Русского языка и Математики)</a:t>
                      </a: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19.09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29.09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01.10 (ср)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07.10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4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По </a:t>
                      </a:r>
                      <a:r>
                        <a:rPr lang="ru-RU" sz="1400" spc="0" dirty="0">
                          <a:effectLst/>
                        </a:rPr>
                        <a:t>всем учебным предметам (кроме Русского языка и Математики)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22.09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01.10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marL="749300" algn="l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03.10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marL="1041400" algn="l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09.10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4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400" spc="0" dirty="0" smtClean="0">
                          <a:effectLst/>
                        </a:rPr>
                        <a:t>По </a:t>
                      </a:r>
                      <a:r>
                        <a:rPr lang="ru-RU" sz="1400" spc="0" dirty="0">
                          <a:effectLst/>
                        </a:rPr>
                        <a:t>всем учебным предметам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23.09 (вт)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01.10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marL="749300" algn="l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03.10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  <a:tc>
                  <a:txBody>
                    <a:bodyPr/>
                    <a:lstStyle/>
                    <a:p>
                      <a:pPr marL="1041400" algn="l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09.10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8" marR="30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8076"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650" y="3048000"/>
            <a:ext cx="111887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Основной срок проведения  -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 февраля 2025 года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50" y="3849248"/>
            <a:ext cx="34417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Дополнительные сроки: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12 марта 2025 года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21 апреля  2025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275" y="3849248"/>
            <a:ext cx="7204075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Срок подачи заявлений на участие в итоговом собеседовании -  </a:t>
            </a:r>
            <a:r>
              <a:rPr lang="ru-RU" sz="2000" dirty="0"/>
              <a:t>не позднее чем за две недели до начала проведения итогового </a:t>
            </a:r>
            <a:r>
              <a:rPr lang="ru-RU" sz="2000" dirty="0" smtClean="0"/>
              <a:t>собеседования (</a:t>
            </a:r>
            <a:r>
              <a:rPr lang="ru-RU" sz="2000" b="1" dirty="0" smtClean="0">
                <a:solidFill>
                  <a:srgbClr val="FF0000"/>
                </a:solidFill>
              </a:rPr>
              <a:t>до 29 января 2025 года</a:t>
            </a:r>
            <a:r>
              <a:rPr lang="ru-RU" sz="2000" dirty="0" smtClean="0"/>
              <a:t>)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1650" y="5081384"/>
            <a:ext cx="11188700" cy="1631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участия в итоговом собеседовании </a:t>
            </a:r>
            <a:r>
              <a:rPr lang="ru-RU" sz="2000" dirty="0">
                <a:solidFill>
                  <a:srgbClr val="FF0000"/>
                </a:solidFill>
              </a:rPr>
              <a:t>обучающиеся</a:t>
            </a:r>
            <a:r>
              <a:rPr lang="ru-RU" sz="2000" dirty="0"/>
              <a:t> образовательных организаций, подают заявление </a:t>
            </a:r>
            <a:r>
              <a:rPr lang="ru-RU" sz="2000" dirty="0" smtClean="0"/>
              <a:t>в </a:t>
            </a:r>
            <a:r>
              <a:rPr lang="ru-RU" sz="2000" dirty="0"/>
              <a:t>образовательные организации, в которых осваивают образовательные программы основного общего образования, </a:t>
            </a:r>
            <a:r>
              <a:rPr lang="ru-RU" sz="2000" dirty="0">
                <a:solidFill>
                  <a:srgbClr val="FF0000"/>
                </a:solidFill>
              </a:rPr>
              <a:t>а экстерны </a:t>
            </a:r>
            <a:r>
              <a:rPr lang="ru-RU" sz="2000" dirty="0"/>
              <a:t>– в организации, осуществляющие образовательную деятельность по имеющим государственную аккредитацию образовательным программам основного общего образования, по выбору экстернов. </a:t>
            </a:r>
          </a:p>
        </p:txBody>
      </p:sp>
    </p:spTree>
    <p:extLst>
      <p:ext uri="{BB962C8B-B14F-4D97-AF65-F5344CB8AC3E}">
        <p14:creationId xmlns:p14="http://schemas.microsoft.com/office/powerpoint/2010/main" val="30210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58076"/>
          <a:stretch/>
        </p:blipFill>
        <p:spPr>
          <a:xfrm>
            <a:off x="7302500" y="220384"/>
            <a:ext cx="4648200" cy="242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950" y="6128598"/>
            <a:ext cx="111887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69900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В случае получения неудовлетворительного результата </a:t>
            </a:r>
            <a:r>
              <a:rPr lang="ru-RU" dirty="0">
                <a:solidFill>
                  <a:srgbClr val="FF0000"/>
                </a:solidFill>
              </a:rPr>
              <a:t>(«незачет») </a:t>
            </a:r>
            <a:r>
              <a:rPr lang="ru-RU" dirty="0">
                <a:solidFill>
                  <a:schemeClr val="bg1"/>
                </a:solidFill>
              </a:rPr>
              <a:t>за итоговое собеседование обучающиеся </a:t>
            </a:r>
            <a:r>
              <a:rPr lang="ru-RU" dirty="0">
                <a:solidFill>
                  <a:srgbClr val="FF0000"/>
                </a:solidFill>
              </a:rPr>
              <a:t>вправе пересдать </a:t>
            </a:r>
            <a:r>
              <a:rPr lang="ru-RU" dirty="0">
                <a:solidFill>
                  <a:schemeClr val="bg1"/>
                </a:solidFill>
              </a:rPr>
              <a:t>итоговое собеседование, но </a:t>
            </a:r>
            <a:r>
              <a:rPr lang="ru-RU" dirty="0">
                <a:solidFill>
                  <a:srgbClr val="FF0000"/>
                </a:solidFill>
              </a:rPr>
              <a:t>не более двух раз </a:t>
            </a:r>
            <a:r>
              <a:rPr lang="ru-RU" dirty="0">
                <a:solidFill>
                  <a:schemeClr val="bg1"/>
                </a:solidFill>
              </a:rPr>
              <a:t>и только в установленные сроки.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" y="1616631"/>
            <a:ext cx="6619875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/>
              <a:t>Продолжительность проведения итогового собеседования для каждого участника итогового собеседования составляет 15-16 </a:t>
            </a:r>
            <a:r>
              <a:rPr lang="ru-RU" sz="1600" dirty="0" smtClean="0"/>
              <a:t>минут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/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</a:t>
            </a:r>
            <a:r>
              <a:rPr lang="ru-RU" sz="1600" dirty="0" smtClean="0"/>
              <a:t>минут.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4" y="3113784"/>
            <a:ext cx="6619875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Итоговое собеседование по русскому языку состоит из четырех заданий:</a:t>
            </a:r>
            <a:endParaRPr lang="ru-RU" sz="1600" dirty="0"/>
          </a:p>
          <a:p>
            <a:r>
              <a:rPr lang="ru-RU" sz="1600" dirty="0"/>
              <a:t>1) чтение текста вслух;</a:t>
            </a:r>
          </a:p>
          <a:p>
            <a:r>
              <a:rPr lang="ru-RU" sz="1600" dirty="0"/>
              <a:t>2) пересказ текста с привлечением дополнительной информации;</a:t>
            </a:r>
          </a:p>
          <a:p>
            <a:r>
              <a:rPr lang="ru-RU" sz="1600" dirty="0"/>
              <a:t>3) монологическое высказывание по одной из выбранных тем;</a:t>
            </a:r>
          </a:p>
          <a:p>
            <a:r>
              <a:rPr lang="ru-RU" sz="1600" dirty="0"/>
              <a:t>4) диалог с экзаменатором-собеседником.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3100" y="2667013"/>
            <a:ext cx="4927600" cy="329320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b="1" dirty="0"/>
              <a:t>Проверка</a:t>
            </a:r>
            <a:r>
              <a:rPr lang="ru-RU" sz="1600" dirty="0"/>
              <a:t> итогового собеседования осуществляется экспертами, входящими в состав комиссии по проверке итогового </a:t>
            </a:r>
            <a:r>
              <a:rPr lang="ru-RU" sz="1600" dirty="0" smtClean="0"/>
              <a:t>собеседования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b="1" dirty="0"/>
              <a:t>Первая схема:</a:t>
            </a:r>
            <a:r>
              <a:rPr lang="ru-RU" sz="1600" dirty="0"/>
              <a:t> проверка ответов каждого участника итогового собеседования осуществляется экспертом непосредственно в процессе ответа </a:t>
            </a:r>
            <a:endParaRPr lang="ru-RU" sz="16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b="1" dirty="0"/>
              <a:t>Вторая схема:</a:t>
            </a:r>
            <a:r>
              <a:rPr lang="ru-RU" sz="1600" dirty="0"/>
              <a:t> проверка ответов каждого участника итогового собеседования осуществляется экспертом после окончания проведения итогового собеседования </a:t>
            </a:r>
            <a:r>
              <a:rPr lang="ru-RU" sz="1600" dirty="0" smtClean="0"/>
              <a:t>по </a:t>
            </a:r>
            <a:r>
              <a:rPr lang="ru-RU" sz="1600" dirty="0"/>
              <a:t>аудиозаписям ответов участников итогового собеседования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0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9400"/>
            <a:ext cx="7200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 проверки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т 13.12.2024 № ОБ-ОРД-2024-1424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5" y="4903618"/>
            <a:ext cx="6621463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/>
              <a:t>Итоговое собеседование выпускники 9 классов будут проходить в своих школах, оцениваться оно будет по системе </a:t>
            </a:r>
            <a:r>
              <a:rPr lang="ru-RU" sz="1600" dirty="0">
                <a:solidFill>
                  <a:srgbClr val="FF0000"/>
                </a:solidFill>
              </a:rPr>
              <a:t>«зачет»/«незачет».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Минимальное количество баллов – 10, </a:t>
            </a:r>
            <a:endParaRPr lang="ru-RU" sz="1600" dirty="0" smtClean="0"/>
          </a:p>
          <a:p>
            <a:pPr algn="ctr"/>
            <a:r>
              <a:rPr lang="ru-RU" sz="1600" dirty="0" smtClean="0"/>
              <a:t>максимально </a:t>
            </a:r>
            <a:r>
              <a:rPr lang="ru-RU" sz="1600" dirty="0"/>
              <a:t>возможное количество баллов – 20.</a:t>
            </a:r>
          </a:p>
        </p:txBody>
      </p:sp>
    </p:spTree>
    <p:extLst>
      <p:ext uri="{BB962C8B-B14F-4D97-AF65-F5344CB8AC3E}">
        <p14:creationId xmlns:p14="http://schemas.microsoft.com/office/powerpoint/2010/main" val="20802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58076"/>
          <a:stretch/>
        </p:blipFill>
        <p:spPr>
          <a:xfrm>
            <a:off x="7302500" y="220384"/>
            <a:ext cx="4648200" cy="242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950" y="6128598"/>
            <a:ext cx="111887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Итоговое собеседование проводится как условие </a:t>
            </a:r>
            <a:r>
              <a:rPr lang="ru-RU" dirty="0">
                <a:solidFill>
                  <a:srgbClr val="FF0000"/>
                </a:solidFill>
              </a:rPr>
              <a:t>допуска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 ГИА -9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Действие </a:t>
            </a:r>
            <a:r>
              <a:rPr lang="ru-RU" dirty="0">
                <a:solidFill>
                  <a:schemeClr val="bg1"/>
                </a:solidFill>
              </a:rPr>
              <a:t>результата итогового собеседования как допуска к ГИА является </a:t>
            </a:r>
            <a:r>
              <a:rPr lang="ru-RU" dirty="0" smtClean="0">
                <a:solidFill>
                  <a:srgbClr val="FF0000"/>
                </a:solidFill>
              </a:rPr>
              <a:t>бессрочным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25" y="1574463"/>
            <a:ext cx="655637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/>
              <a:t>Участники итогового собеседования под подпись информируются о результатах итогового собеседования в образовательных организациях, в которых проходили итоговое собеседование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59600" y="2589167"/>
            <a:ext cx="4991100" cy="328808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69900" algn="ctr">
              <a:spcAft>
                <a:spcPts val="0"/>
              </a:spcAft>
            </a:pPr>
            <a:r>
              <a:rPr lang="ru-RU" sz="2000" b="1" dirty="0" smtClean="0"/>
              <a:t>Повторно </a:t>
            </a:r>
            <a:r>
              <a:rPr lang="ru-RU" sz="2000" b="1" dirty="0"/>
              <a:t>допускаются к сдаче </a:t>
            </a:r>
            <a:r>
              <a:rPr lang="ru-RU" b="1" dirty="0"/>
              <a:t>итогового собеседования </a:t>
            </a:r>
            <a:endParaRPr lang="ru-RU" b="1" dirty="0" smtClean="0"/>
          </a:p>
          <a:p>
            <a:pPr indent="469900" algn="ctr">
              <a:spcAft>
                <a:spcPts val="0"/>
              </a:spcAft>
            </a:pPr>
            <a:r>
              <a:rPr lang="ru-RU" b="1" dirty="0" smtClean="0"/>
              <a:t>в </a:t>
            </a:r>
            <a:r>
              <a:rPr lang="ru-RU" b="1" dirty="0">
                <a:solidFill>
                  <a:srgbClr val="FF0000"/>
                </a:solidFill>
              </a:rPr>
              <a:t>дополнительные сроки </a:t>
            </a:r>
            <a:r>
              <a:rPr lang="ru-RU" b="1" dirty="0"/>
              <a:t>участники</a:t>
            </a:r>
            <a:r>
              <a:rPr lang="ru-RU" b="1" dirty="0" smtClean="0"/>
              <a:t>:</a:t>
            </a:r>
          </a:p>
          <a:p>
            <a:pPr indent="469900" algn="ctr">
              <a:lnSpc>
                <a:spcPts val="1370"/>
              </a:lnSpc>
              <a:spcAft>
                <a:spcPts val="0"/>
              </a:spcAft>
            </a:pPr>
            <a:endParaRPr lang="ru-RU" b="1" dirty="0"/>
          </a:p>
          <a:p>
            <a:pPr marL="285750" indent="-285750" algn="just">
              <a:lnSpc>
                <a:spcPts val="137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получившие</a:t>
            </a:r>
            <a:r>
              <a:rPr lang="ru-RU" sz="1600" dirty="0"/>
              <a:t> по результатам сдачи итогового собеседования </a:t>
            </a:r>
            <a:r>
              <a:rPr lang="ru-RU" sz="1600" dirty="0">
                <a:solidFill>
                  <a:srgbClr val="FF0000"/>
                </a:solidFill>
              </a:rPr>
              <a:t>неудовлетворительный результат («незачет»</a:t>
            </a:r>
            <a:r>
              <a:rPr lang="ru-RU" sz="1600" dirty="0"/>
              <a:t>);</a:t>
            </a:r>
          </a:p>
          <a:p>
            <a:pPr marL="285750" indent="-285750" algn="just">
              <a:lnSpc>
                <a:spcPts val="137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не явившиеся </a:t>
            </a:r>
            <a:r>
              <a:rPr lang="ru-RU" sz="1600" dirty="0"/>
              <a:t>на итоговое собеседование </a:t>
            </a:r>
            <a:r>
              <a:rPr lang="ru-RU" sz="1600" dirty="0">
                <a:solidFill>
                  <a:srgbClr val="FF0000"/>
                </a:solidFill>
              </a:rPr>
              <a:t>по уважительным причинам </a:t>
            </a:r>
            <a:r>
              <a:rPr lang="ru-RU" sz="1600" dirty="0"/>
              <a:t>(болезнь или иные обстоятельства), подтвержденные документально;</a:t>
            </a:r>
          </a:p>
          <a:p>
            <a:pPr marL="285750" indent="-285750" algn="just">
              <a:lnSpc>
                <a:spcPts val="137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не завершившие </a:t>
            </a:r>
            <a:r>
              <a:rPr lang="ru-RU" sz="1600" dirty="0"/>
              <a:t>выполнение итогового собеседования </a:t>
            </a:r>
            <a:r>
              <a:rPr lang="ru-RU" sz="1600" dirty="0">
                <a:solidFill>
                  <a:srgbClr val="FF0000"/>
                </a:solidFill>
              </a:rPr>
              <a:t>по уважительным причинам </a:t>
            </a:r>
            <a:r>
              <a:rPr lang="ru-RU" sz="1600" dirty="0"/>
              <a:t>(болезнь или иные обстоятельства), подтвержденные документально;</a:t>
            </a:r>
          </a:p>
          <a:p>
            <a:pPr marL="285750" indent="-285750" algn="just">
              <a:lnSpc>
                <a:spcPts val="137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удаленные</a:t>
            </a:r>
            <a:r>
              <a:rPr lang="ru-RU" sz="1600" dirty="0"/>
              <a:t> с итогового собеседования за нарушение установленного Порядка.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00" y="373261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информирования о результатах итогового собеседования по русскому языку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35399"/>
              </p:ext>
            </p:extLst>
          </p:nvPr>
        </p:nvGraphicFramePr>
        <p:xfrm>
          <a:off x="225425" y="2684860"/>
          <a:ext cx="6557806" cy="311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050"/>
                <a:gridCol w="1712756"/>
                <a:gridCol w="1703227"/>
                <a:gridCol w="17257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проведения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итогового собеседования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Загрузка аудиофайлов ответов участников итогового собеседования по русскому языку в РИС ОКО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(ответственные ОО)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 обработки загруженных форм с результатами оценивания ответов участников итогового собеседования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(ответственные ОО,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РЦОИ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 ознакомления участников итогового собеседования по русскому языку с результатами (ответственные ОО)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12.02.2025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(среда)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12.02.2025-13.02.2025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12.02.2025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-21.02.2025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не позднее 24.02.2025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8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658100" y="153939"/>
            <a:ext cx="4292600" cy="1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2516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проведения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8262" t="34163" r="48636" b="28240"/>
          <a:stretch/>
        </p:blipFill>
        <p:spPr bwMode="auto">
          <a:xfrm>
            <a:off x="3702050" y="1406755"/>
            <a:ext cx="3896678" cy="277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7822" y="5641082"/>
            <a:ext cx="1159287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Срок подачи заявления до </a:t>
            </a:r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01 марта 2025 года 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свою образовательную организацию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53827" t="32023" r="26642" b="25580"/>
          <a:stretch/>
        </p:blipFill>
        <p:spPr bwMode="auto">
          <a:xfrm>
            <a:off x="253681" y="1406755"/>
            <a:ext cx="3354491" cy="3945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4"/>
          <a:srcRect l="25695" t="34545" r="51635" b="23406"/>
          <a:stretch/>
        </p:blipFill>
        <p:spPr bwMode="auto">
          <a:xfrm>
            <a:off x="7702550" y="1406755"/>
            <a:ext cx="4203700" cy="3945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39039" y="4320016"/>
            <a:ext cx="385968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заявлении указываются выбранные учебные предметы, форма и сроки участия в ГИА-9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84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658100" y="153939"/>
            <a:ext cx="4292600" cy="1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2516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проведения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26586" t="40026" r="51784" b="24143"/>
          <a:stretch/>
        </p:blipFill>
        <p:spPr bwMode="auto">
          <a:xfrm>
            <a:off x="215900" y="1305839"/>
            <a:ext cx="4165600" cy="4255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49880" t="32046" r="27281" b="26626"/>
          <a:stretch/>
        </p:blipFill>
        <p:spPr bwMode="auto">
          <a:xfrm>
            <a:off x="4470400" y="1288179"/>
            <a:ext cx="3982720" cy="4273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00" y="5679866"/>
            <a:ext cx="11734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hlinkClick r:id="rId4"/>
              </a:rPr>
              <a:t>Приказ Минпросвещения России N 788, </a:t>
            </a:r>
            <a:r>
              <a:rPr lang="ru-RU" sz="1600" b="1" dirty="0" err="1">
                <a:solidFill>
                  <a:schemeClr val="bg1"/>
                </a:solidFill>
                <a:hlinkClick r:id="rId4"/>
              </a:rPr>
              <a:t>Рособрнадзора</a:t>
            </a:r>
            <a:r>
              <a:rPr lang="ru-RU" sz="1600" b="1" dirty="0">
                <a:solidFill>
                  <a:schemeClr val="bg1"/>
                </a:solidFill>
                <a:hlinkClick r:id="rId4"/>
              </a:rPr>
              <a:t> N 2090 от 11.11.2024 "Об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2025 году" </a:t>
            </a:r>
            <a:endParaRPr lang="ru-RU" sz="1600" b="1" dirty="0" smtClean="0">
              <a:solidFill>
                <a:schemeClr val="bg1"/>
              </a:solidFill>
              <a:hlinkClick r:id="rId4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hlinkClick r:id="rId4"/>
              </a:rPr>
              <a:t>(</a:t>
            </a:r>
            <a:r>
              <a:rPr lang="ru-RU" sz="1600" b="1" dirty="0">
                <a:solidFill>
                  <a:schemeClr val="bg1"/>
                </a:solidFill>
                <a:hlinkClick r:id="rId4"/>
              </a:rPr>
              <a:t>Зарегистрировано в Минюсте России 10.12.2024 N 80516)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8700" y="1958261"/>
            <a:ext cx="3302000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Приказом </a:t>
            </a:r>
            <a:r>
              <a:rPr lang="ru-RU" sz="2000" dirty="0"/>
              <a:t>определены также время начала проведения экзаменов, их продолжительность, перечень средств обучения и воспитания по соответствующим учебным предметам, которые допускается использовать участникам </a:t>
            </a:r>
            <a:r>
              <a:rPr lang="ru-RU" sz="2000" dirty="0" smtClean="0"/>
              <a:t>экзаменов.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77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658100" y="153939"/>
            <a:ext cx="4292600" cy="125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2516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проведения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600" y="5679866"/>
            <a:ext cx="11734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hlinkClick r:id="rId3"/>
              </a:rPr>
              <a:t>Приказ Минпросвещения России N 788, </a:t>
            </a:r>
            <a:r>
              <a:rPr lang="ru-RU" sz="1600" b="1" dirty="0" err="1">
                <a:solidFill>
                  <a:schemeClr val="bg1"/>
                </a:solidFill>
                <a:hlinkClick r:id="rId3"/>
              </a:rPr>
              <a:t>Рособрнадзора</a:t>
            </a:r>
            <a:r>
              <a:rPr lang="ru-RU" sz="1600" b="1" dirty="0">
                <a:solidFill>
                  <a:schemeClr val="bg1"/>
                </a:solidFill>
                <a:hlinkClick r:id="rId3"/>
              </a:rPr>
              <a:t> N 2090 от 11.11.2024 "Об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2025 году" </a:t>
            </a:r>
            <a:endParaRPr lang="ru-RU" sz="1600" b="1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hlinkClick r:id="rId3"/>
              </a:rPr>
              <a:t>(</a:t>
            </a:r>
            <a:r>
              <a:rPr lang="ru-RU" sz="1600" b="1" dirty="0">
                <a:solidFill>
                  <a:schemeClr val="bg1"/>
                </a:solidFill>
                <a:hlinkClick r:id="rId3"/>
              </a:rPr>
              <a:t>Зарегистрировано в Минюсте России 10.12.2024 N 80516)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25992" t="32654" r="26985" b="24487"/>
          <a:stretch/>
        </p:blipFill>
        <p:spPr bwMode="auto">
          <a:xfrm>
            <a:off x="299402" y="1406754"/>
            <a:ext cx="6202998" cy="4120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27492" t="38509" r="27438" b="20216"/>
          <a:stretch/>
        </p:blipFill>
        <p:spPr bwMode="auto">
          <a:xfrm>
            <a:off x="6591300" y="1406754"/>
            <a:ext cx="5359400" cy="1949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/>
          <a:srcRect l="26744" t="32403" r="27588" b="24846"/>
          <a:stretch/>
        </p:blipFill>
        <p:spPr bwMode="auto">
          <a:xfrm>
            <a:off x="6591300" y="3474419"/>
            <a:ext cx="5368290" cy="2053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658100" y="153939"/>
            <a:ext cx="4292600" cy="1252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" y="1427024"/>
            <a:ext cx="1200150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/>
              <a:t>Участники </a:t>
            </a:r>
            <a:r>
              <a:rPr lang="ru-RU" sz="1600" dirty="0" smtClean="0"/>
              <a:t>ГИА -9 под </a:t>
            </a:r>
            <a:r>
              <a:rPr lang="ru-RU" sz="1600" dirty="0"/>
              <a:t>подпись информируются о результатах </a:t>
            </a:r>
            <a:r>
              <a:rPr lang="ru-RU" sz="1600" dirty="0" smtClean="0"/>
              <a:t>экзаменов в </a:t>
            </a:r>
            <a:r>
              <a:rPr lang="ru-RU" sz="1600" dirty="0"/>
              <a:t>образовательных организациях, в которых проходили </a:t>
            </a:r>
            <a:r>
              <a:rPr lang="ru-RU" sz="1600" dirty="0" smtClean="0"/>
              <a:t>ГИА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2516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50442"/>
              </p:ext>
            </p:extLst>
          </p:nvPr>
        </p:nvGraphicFramePr>
        <p:xfrm>
          <a:off x="1047750" y="1904423"/>
          <a:ext cx="11049000" cy="491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025"/>
                <a:gridCol w="1168400"/>
                <a:gridCol w="2108200"/>
                <a:gridCol w="1854200"/>
                <a:gridCol w="1908175"/>
              </a:tblGrid>
              <a:tr h="739774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Экзамен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Дата экзамена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Завершение обработки экзаменационных </a:t>
                      </a:r>
                      <a:r>
                        <a:rPr lang="ru-RU" sz="1400" spc="0" dirty="0" smtClean="0">
                          <a:effectLst/>
                        </a:rPr>
                        <a:t>работ(не </a:t>
                      </a:r>
                      <a:r>
                        <a:rPr lang="ru-RU" sz="1400" spc="0" dirty="0">
                          <a:effectLst/>
                        </a:rPr>
                        <a:t>позднее указанной даты)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Утверждение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ru-RU" sz="1400" spc="0">
                          <a:effectLst/>
                        </a:rPr>
                        <a:t>результатов ГИА-9 ГЭК (не позднее указанной даты)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Официальный день объявления </a:t>
                      </a:r>
                      <a:r>
                        <a:rPr lang="ru-RU" sz="1400" spc="0" dirty="0" smtClean="0">
                          <a:effectLst/>
                        </a:rPr>
                        <a:t>результатовГИА-9 (не позднее </a:t>
                      </a:r>
                      <a:r>
                        <a:rPr lang="ru-RU" sz="1400" spc="0" dirty="0">
                          <a:effectLst/>
                        </a:rPr>
                        <a:t>указанной даты)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Иностранные языки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21.05 </a:t>
                      </a:r>
                      <a:r>
                        <a:rPr lang="en-US" sz="1400" spc="0" dirty="0">
                          <a:effectLst/>
                        </a:rPr>
                        <a:t>(</a:t>
                      </a:r>
                      <a:r>
                        <a:rPr lang="en-US" sz="1400" spc="0" dirty="0" err="1">
                          <a:effectLst/>
                        </a:rPr>
                        <a:t>cp</a:t>
                      </a:r>
                      <a:r>
                        <a:rPr lang="en-US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31.05 (</a:t>
                      </a:r>
                      <a:r>
                        <a:rPr lang="ru-RU" sz="1400" spc="0" dirty="0" err="1">
                          <a:effectLst/>
                        </a:rPr>
                        <a:t>сб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02.06 (пн)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04.06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Иностранные языки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22.05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01.06 (</a:t>
                      </a:r>
                      <a:r>
                        <a:rPr lang="ru-RU" sz="1400" spc="0" dirty="0" err="1">
                          <a:effectLst/>
                        </a:rPr>
                        <a:t>вс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02.06 (пн)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04.06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Биология, Информатика, Обществознание, 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26.05 (пн)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05.06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06.06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10.06 (вт)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География, История, Физика, 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29.05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08.06 (</a:t>
                      </a:r>
                      <a:r>
                        <a:rPr lang="ru-RU" sz="1400" spc="0" dirty="0" err="1">
                          <a:effectLst/>
                        </a:rPr>
                        <a:t>вс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09.06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11.06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03.06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13.06 (пт)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16.06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18.06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География, Информатика, 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06.06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16.06 (пн)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17.06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19.06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09.06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19.06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20.06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24.06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Биология, Информатика, Литература, Физика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16.06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26.06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27.06 (пт)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01.07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effectLst/>
                        </a:rPr>
                        <a:t>Резерв </a:t>
                      </a:r>
                      <a:r>
                        <a:rPr lang="ru-RU" sz="1400" spc="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26.06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01.07 (вт)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02.07 </a:t>
                      </a:r>
                      <a:r>
                        <a:rPr lang="en-US" sz="1400" spc="0">
                          <a:effectLst/>
                        </a:rPr>
                        <a:t>(cp)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04.07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i="1" u="none" strike="noStrike" spc="0" dirty="0" smtClean="0">
                          <a:solidFill>
                            <a:schemeClr val="bg1"/>
                          </a:solidFill>
                          <a:effectLst/>
                        </a:rPr>
                        <a:t>Резерв </a:t>
                      </a:r>
                      <a:r>
                        <a:rPr lang="ru-RU" sz="1400" i="1" spc="0" dirty="0" smtClean="0">
                          <a:solidFill>
                            <a:schemeClr val="bg1"/>
                          </a:solidFill>
                          <a:effectLst/>
                        </a:rPr>
                        <a:t>По </a:t>
                      </a:r>
                      <a:r>
                        <a:rPr lang="ru-RU" sz="1400" i="1" spc="0" dirty="0">
                          <a:solidFill>
                            <a:schemeClr val="bg1"/>
                          </a:solidFill>
                          <a:effectLst/>
                        </a:rPr>
                        <a:t>всем учебным </a:t>
                      </a:r>
                      <a:r>
                        <a:rPr lang="ru-RU" sz="1400" i="1" spc="0" dirty="0" smtClean="0">
                          <a:solidFill>
                            <a:schemeClr val="bg1"/>
                          </a:solidFill>
                          <a:effectLst/>
                        </a:rPr>
                        <a:t>предметам </a:t>
                      </a:r>
                      <a:r>
                        <a:rPr lang="ru-RU" sz="1400" i="1" spc="0" dirty="0">
                          <a:solidFill>
                            <a:schemeClr val="bg1"/>
                          </a:solidFill>
                          <a:effectLst/>
                        </a:rPr>
                        <a:t>(кроме Русского языка и Математики)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27.06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02.07 </a:t>
                      </a:r>
                      <a:r>
                        <a:rPr lang="en-US" sz="1400" spc="0" dirty="0">
                          <a:effectLst/>
                        </a:rPr>
                        <a:t>(</a:t>
                      </a:r>
                      <a:r>
                        <a:rPr lang="en-US" sz="1400" spc="0" dirty="0" err="1">
                          <a:effectLst/>
                        </a:rPr>
                        <a:t>cp</a:t>
                      </a:r>
                      <a:r>
                        <a:rPr lang="en-US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03.07 (чт)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07.07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i="1" u="none" strike="noStrike" spc="0" dirty="0" smtClean="0">
                          <a:solidFill>
                            <a:schemeClr val="bg1"/>
                          </a:solidFill>
                          <a:effectLst/>
                        </a:rPr>
                        <a:t>Резерв </a:t>
                      </a:r>
                      <a:r>
                        <a:rPr lang="ru-RU" sz="1400" i="1" spc="0" dirty="0" smtClean="0">
                          <a:solidFill>
                            <a:schemeClr val="bg1"/>
                          </a:solidFill>
                          <a:effectLst/>
                        </a:rPr>
                        <a:t>По </a:t>
                      </a:r>
                      <a:r>
                        <a:rPr lang="ru-RU" sz="1400" i="1" spc="0" dirty="0">
                          <a:solidFill>
                            <a:schemeClr val="bg1"/>
                          </a:solidFill>
                          <a:effectLst/>
                        </a:rPr>
                        <a:t>всем учебным предметам (кроме Русского языка и Математики)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28.06 (</a:t>
                      </a:r>
                      <a:r>
                        <a:rPr lang="ru-RU" sz="1400" spc="0" dirty="0" err="1">
                          <a:effectLst/>
                        </a:rPr>
                        <a:t>сб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03.07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04.07 (</a:t>
                      </a:r>
                      <a:r>
                        <a:rPr lang="ru-RU" sz="1400" spc="0" dirty="0" err="1">
                          <a:effectLst/>
                        </a:rPr>
                        <a:t>пт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08.07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i="1" u="none" strike="noStrike" spc="0" dirty="0" smtClean="0">
                          <a:solidFill>
                            <a:schemeClr val="bg1"/>
                          </a:solidFill>
                          <a:effectLst/>
                        </a:rPr>
                        <a:t>Резерв </a:t>
                      </a:r>
                      <a:r>
                        <a:rPr lang="ru-RU" sz="1400" i="1" spc="0" dirty="0" smtClean="0">
                          <a:solidFill>
                            <a:schemeClr val="bg1"/>
                          </a:solidFill>
                          <a:effectLst/>
                        </a:rPr>
                        <a:t>Математика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>
                          <a:effectLst/>
                        </a:rPr>
                        <a:t>30.06 (пн)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05.07 (</a:t>
                      </a:r>
                      <a:r>
                        <a:rPr lang="ru-RU" sz="1400" spc="0" dirty="0" err="1">
                          <a:effectLst/>
                        </a:rPr>
                        <a:t>сб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07.07 (пи)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09.07 </a:t>
                      </a:r>
                      <a:r>
                        <a:rPr lang="en-US" sz="1400" spc="0" dirty="0">
                          <a:effectLst/>
                        </a:rPr>
                        <a:t>(</a:t>
                      </a:r>
                      <a:r>
                        <a:rPr lang="en-US" sz="1400" spc="0" dirty="0" err="1">
                          <a:effectLst/>
                        </a:rPr>
                        <a:t>cp</a:t>
                      </a:r>
                      <a:r>
                        <a:rPr lang="en-US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i="1" u="none" strike="noStrike" spc="0" dirty="0" smtClean="0">
                          <a:solidFill>
                            <a:schemeClr val="bg1"/>
                          </a:solidFill>
                          <a:effectLst/>
                        </a:rPr>
                        <a:t>Резерв </a:t>
                      </a:r>
                      <a:r>
                        <a:rPr lang="ru-RU" sz="1400" i="1" spc="0" dirty="0" smtClean="0">
                          <a:solidFill>
                            <a:schemeClr val="bg1"/>
                          </a:solidFill>
                          <a:effectLst/>
                        </a:rPr>
                        <a:t>По </a:t>
                      </a:r>
                      <a:r>
                        <a:rPr lang="ru-RU" sz="1400" i="1" spc="0" dirty="0">
                          <a:solidFill>
                            <a:schemeClr val="bg1"/>
                          </a:solidFill>
                          <a:effectLst/>
                        </a:rPr>
                        <a:t>всем учебным предметам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01.07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06.07 (</a:t>
                      </a:r>
                      <a:r>
                        <a:rPr lang="ru-RU" sz="1400" spc="0" dirty="0" err="1">
                          <a:effectLst/>
                        </a:rPr>
                        <a:t>вс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07.07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09.07 </a:t>
                      </a:r>
                      <a:r>
                        <a:rPr lang="en-US" sz="1400" spc="0" dirty="0">
                          <a:effectLst/>
                        </a:rPr>
                        <a:t>(</a:t>
                      </a:r>
                      <a:r>
                        <a:rPr lang="en-US" sz="1400" spc="0" dirty="0" err="1">
                          <a:effectLst/>
                        </a:rPr>
                        <a:t>cp</a:t>
                      </a:r>
                      <a:r>
                        <a:rPr lang="en-US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i="1" u="none" strike="noStrike" spc="0" dirty="0" smtClean="0">
                          <a:solidFill>
                            <a:schemeClr val="bg1"/>
                          </a:solidFill>
                          <a:effectLst/>
                        </a:rPr>
                        <a:t>Резерв </a:t>
                      </a:r>
                      <a:r>
                        <a:rPr lang="ru-RU" sz="1400" i="1" spc="0" dirty="0" smtClean="0">
                          <a:solidFill>
                            <a:schemeClr val="bg1"/>
                          </a:solidFill>
                          <a:effectLst/>
                        </a:rPr>
                        <a:t>По </a:t>
                      </a:r>
                      <a:r>
                        <a:rPr lang="ru-RU" sz="1400" i="1" spc="0" dirty="0">
                          <a:solidFill>
                            <a:schemeClr val="bg1"/>
                          </a:solidFill>
                          <a:effectLst/>
                        </a:rPr>
                        <a:t>всем учебным предметам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02.07 </a:t>
                      </a:r>
                      <a:r>
                        <a:rPr lang="en-US" sz="1400" spc="0" dirty="0">
                          <a:effectLst/>
                        </a:rPr>
                        <a:t>(</a:t>
                      </a:r>
                      <a:r>
                        <a:rPr lang="en-US" sz="1400" spc="0" dirty="0" err="1">
                          <a:effectLst/>
                        </a:rPr>
                        <a:t>cp</a:t>
                      </a:r>
                      <a:r>
                        <a:rPr lang="en-US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07.07 (</a:t>
                      </a:r>
                      <a:r>
                        <a:rPr lang="ru-RU" sz="1400" spc="0" dirty="0" err="1">
                          <a:effectLst/>
                        </a:rPr>
                        <a:t>пн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08.07 (</a:t>
                      </a:r>
                      <a:r>
                        <a:rPr lang="ru-RU" sz="1400" spc="0" dirty="0" err="1">
                          <a:effectLst/>
                        </a:rPr>
                        <a:t>вт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10.07 (</a:t>
                      </a:r>
                      <a:r>
                        <a:rPr lang="ru-RU" sz="1400" spc="0" dirty="0" err="1">
                          <a:effectLst/>
                        </a:rPr>
                        <a:t>чт</a:t>
                      </a:r>
                      <a:r>
                        <a:rPr lang="ru-RU" sz="1400" spc="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" marR="2504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900" y="2184400"/>
            <a:ext cx="492443" cy="39703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ОСНОВНОЙ  ПЕРИОД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3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042" t="6016" r="5833" b="75439"/>
          <a:stretch/>
        </p:blipFill>
        <p:spPr>
          <a:xfrm>
            <a:off x="7594600" y="153939"/>
            <a:ext cx="4356100" cy="1252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" y="1516311"/>
            <a:ext cx="1200150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dirty="0"/>
              <a:t>Участники </a:t>
            </a:r>
            <a:r>
              <a:rPr lang="ru-RU" sz="1600" dirty="0" smtClean="0"/>
              <a:t>ГИА -9 под </a:t>
            </a:r>
            <a:r>
              <a:rPr lang="ru-RU" sz="1600" dirty="0"/>
              <a:t>подпись информируются о результатах </a:t>
            </a:r>
            <a:r>
              <a:rPr lang="ru-RU" sz="1600" dirty="0" smtClean="0"/>
              <a:t>экзаменов в </a:t>
            </a:r>
            <a:r>
              <a:rPr lang="ru-RU" sz="1600" dirty="0"/>
              <a:t>образовательных организациях, в которых проходили </a:t>
            </a:r>
            <a:r>
              <a:rPr lang="ru-RU" sz="1600" dirty="0" smtClean="0"/>
              <a:t>ГИА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95864"/>
          <a:stretch/>
        </p:blipFill>
        <p:spPr>
          <a:xfrm>
            <a:off x="0" y="-24544"/>
            <a:ext cx="12192000" cy="27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600" y="272516"/>
            <a:ext cx="720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информирования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Псковской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400300"/>
            <a:ext cx="492443" cy="39703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ДОПОЛНИТЕЛЬНЫЙ  ПЕРИОД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59815"/>
              </p:ext>
            </p:extLst>
          </p:nvPr>
        </p:nvGraphicFramePr>
        <p:xfrm>
          <a:off x="1028698" y="2049711"/>
          <a:ext cx="10922002" cy="4670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106"/>
                <a:gridCol w="1524739"/>
                <a:gridCol w="2187457"/>
                <a:gridCol w="2057400"/>
                <a:gridCol w="2019300"/>
              </a:tblGrid>
              <a:tr h="782389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Экзамен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Дата экзамена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Завершение обработки экзаменационных работ (не позднее указанной даты)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Утверждение результатов ГИА-9 </a:t>
                      </a:r>
                      <a:r>
                        <a:rPr lang="ru-RU" sz="1200" spc="0" dirty="0" smtClean="0">
                          <a:effectLst/>
                        </a:rPr>
                        <a:t>ГЭК </a:t>
                      </a:r>
                      <a:r>
                        <a:rPr lang="ru-RU" sz="1200" spc="0" dirty="0">
                          <a:effectLst/>
                        </a:rPr>
                        <a:t>(не позднее указанной даты)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Официальный день объявления результатов ГИА-9 (не позднее указанной даты)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02.09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07.09 (вс)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08.09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10.09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05.09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10.09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11.09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15.09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История, Физика, Биология, География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09.09 (</a:t>
                      </a:r>
                      <a:r>
                        <a:rPr lang="ru-RU" sz="1200" spc="0" dirty="0" err="1">
                          <a:effectLst/>
                        </a:rPr>
                        <a:t>вт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14.09 (вс)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15.09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17.09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Обществознание, Химия, Литература, Информатика, Иностранные языки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12.09 (</a:t>
                      </a:r>
                      <a:r>
                        <a:rPr lang="ru-RU" sz="1200" spc="0" dirty="0" err="1">
                          <a:effectLst/>
                        </a:rPr>
                        <a:t>пт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17.09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18.09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22.09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effectLst/>
                        </a:rPr>
                        <a:t>Резерв </a:t>
                      </a:r>
                      <a:r>
                        <a:rPr lang="ru-RU" sz="1200" spc="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17.09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22.09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23.09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25.09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18.09 (</a:t>
                      </a:r>
                      <a:r>
                        <a:rPr lang="ru-RU" sz="1200" spc="0" dirty="0" err="1">
                          <a:effectLst/>
                        </a:rPr>
                        <a:t>чт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23.09 (вт)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24.09 </a:t>
                      </a:r>
                      <a:r>
                        <a:rPr lang="en-US" sz="1200" spc="0">
                          <a:effectLst/>
                        </a:rPr>
                        <a:t>(cp)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26.09 (пт)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 (кроме Русского языка и Математики)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19.09 (</a:t>
                      </a:r>
                      <a:r>
                        <a:rPr lang="ru-RU" sz="1200" spc="0" dirty="0" err="1">
                          <a:effectLst/>
                        </a:rPr>
                        <a:t>пт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24.09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25.09 (чт)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29.09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 (кроме Русского языка и Математики)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22.09 (пн)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27.09 (</a:t>
                      </a:r>
                      <a:r>
                        <a:rPr lang="ru-RU" sz="1200" spc="0" dirty="0" err="1">
                          <a:effectLst/>
                        </a:rPr>
                        <a:t>сб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29.09 (</a:t>
                      </a:r>
                      <a:r>
                        <a:rPr lang="ru-RU" sz="1200" spc="0" dirty="0" err="1">
                          <a:effectLst/>
                        </a:rPr>
                        <a:t>пн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01.10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spc="0" dirty="0" smtClean="0">
                          <a:effectLst/>
                        </a:rPr>
                        <a:t>Резерв</a:t>
                      </a:r>
                      <a:r>
                        <a:rPr lang="ru-RU" sz="1200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По </a:t>
                      </a:r>
                      <a:r>
                        <a:rPr lang="ru-RU" sz="1200" spc="0" dirty="0">
                          <a:effectLst/>
                        </a:rPr>
                        <a:t>всем учебным предметам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23.09 (</a:t>
                      </a:r>
                      <a:r>
                        <a:rPr lang="ru-RU" sz="1200" spc="0" dirty="0" err="1">
                          <a:effectLst/>
                        </a:rPr>
                        <a:t>вт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28.09 (</a:t>
                      </a:r>
                      <a:r>
                        <a:rPr lang="ru-RU" sz="1200" spc="0" dirty="0" err="1">
                          <a:effectLst/>
                        </a:rPr>
                        <a:t>вс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29.09 (</a:t>
                      </a:r>
                      <a:r>
                        <a:rPr lang="ru-RU" sz="1200" spc="0" dirty="0" err="1">
                          <a:effectLst/>
                        </a:rPr>
                        <a:t>пн</a:t>
                      </a:r>
                      <a:r>
                        <a:rPr lang="ru-RU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38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01.10 </a:t>
                      </a:r>
                      <a:r>
                        <a:rPr lang="en-US" sz="1200" spc="0" dirty="0">
                          <a:effectLst/>
                        </a:rPr>
                        <a:t>(</a:t>
                      </a:r>
                      <a:r>
                        <a:rPr lang="en-US" sz="1200" spc="0" dirty="0" err="1">
                          <a:effectLst/>
                        </a:rPr>
                        <a:t>cp</a:t>
                      </a:r>
                      <a:r>
                        <a:rPr lang="en-US" sz="1200" spc="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6" marR="35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7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490</TotalTime>
  <Words>2061</Words>
  <Application>Microsoft Office PowerPoint</Application>
  <PresentationFormat>Широкоэкранный</PresentationFormat>
  <Paragraphs>346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30</cp:revision>
  <dcterms:created xsi:type="dcterms:W3CDTF">2025-07-16T12:30:33Z</dcterms:created>
  <dcterms:modified xsi:type="dcterms:W3CDTF">2025-07-17T12:09:23Z</dcterms:modified>
</cp:coreProperties>
</file>